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66" r:id="rId2"/>
    <p:sldId id="256" r:id="rId3"/>
    <p:sldId id="267" r:id="rId4"/>
    <p:sldId id="263" r:id="rId5"/>
    <p:sldId id="264" r:id="rId6"/>
    <p:sldId id="269" r:id="rId7"/>
    <p:sldId id="270" r:id="rId8"/>
    <p:sldId id="275" r:id="rId9"/>
    <p:sldId id="277" r:id="rId10"/>
    <p:sldId id="276" r:id="rId11"/>
    <p:sldId id="278" r:id="rId12"/>
    <p:sldId id="279" r:id="rId13"/>
    <p:sldId id="280" r:id="rId14"/>
    <p:sldId id="28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98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637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115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4699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0933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4324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89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9022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16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36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385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645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49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868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05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682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875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06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415637"/>
            <a:ext cx="10058400" cy="2211186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FFC000"/>
                </a:solidFill>
              </a:rPr>
              <a:t>PROJETO DE INCENTIVO FINANCEIRO – PRI portaria 1812</a:t>
            </a:r>
            <a:endParaRPr lang="pt-BR" dirty="0">
              <a:solidFill>
                <a:srgbClr val="FFC000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4211" y="2468881"/>
            <a:ext cx="10188835" cy="352552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t-BR" sz="2400" dirty="0" smtClean="0">
                <a:solidFill>
                  <a:schemeClr val="bg1"/>
                </a:solidFill>
              </a:rPr>
              <a:t>Incentivo </a:t>
            </a:r>
            <a:r>
              <a:rPr lang="pt-BR" sz="2400" dirty="0">
                <a:solidFill>
                  <a:schemeClr val="bg1"/>
                </a:solidFill>
              </a:rPr>
              <a:t>financeiro de custeio, aos Estados e ao Distrito Federal, para o aprimoramento das ações de gestão, planejamento e regionalização da saúde, visando à organização e à governança da Rede de Atenção à Saúde, no âmbito do Sistema Único de Saúde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749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19215"/>
              </p:ext>
            </p:extLst>
          </p:nvPr>
        </p:nvGraphicFramePr>
        <p:xfrm>
          <a:off x="640081" y="714895"/>
          <a:ext cx="10307781" cy="50707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8580">
                  <a:extLst>
                    <a:ext uri="{9D8B030D-6E8A-4147-A177-3AD203B41FA5}">
                      <a16:colId xmlns:a16="http://schemas.microsoft.com/office/drawing/2014/main" val="4046713859"/>
                    </a:ext>
                  </a:extLst>
                </a:gridCol>
                <a:gridCol w="1245871">
                  <a:extLst>
                    <a:ext uri="{9D8B030D-6E8A-4147-A177-3AD203B41FA5}">
                      <a16:colId xmlns:a16="http://schemas.microsoft.com/office/drawing/2014/main" val="564543510"/>
                    </a:ext>
                  </a:extLst>
                </a:gridCol>
                <a:gridCol w="2394605">
                  <a:extLst>
                    <a:ext uri="{9D8B030D-6E8A-4147-A177-3AD203B41FA5}">
                      <a16:colId xmlns:a16="http://schemas.microsoft.com/office/drawing/2014/main" val="260269146"/>
                    </a:ext>
                  </a:extLst>
                </a:gridCol>
                <a:gridCol w="511934">
                  <a:extLst>
                    <a:ext uri="{9D8B030D-6E8A-4147-A177-3AD203B41FA5}">
                      <a16:colId xmlns:a16="http://schemas.microsoft.com/office/drawing/2014/main" val="3527254474"/>
                    </a:ext>
                  </a:extLst>
                </a:gridCol>
                <a:gridCol w="1641973">
                  <a:extLst>
                    <a:ext uri="{9D8B030D-6E8A-4147-A177-3AD203B41FA5}">
                      <a16:colId xmlns:a16="http://schemas.microsoft.com/office/drawing/2014/main" val="426890268"/>
                    </a:ext>
                  </a:extLst>
                </a:gridCol>
                <a:gridCol w="2452778">
                  <a:extLst>
                    <a:ext uri="{9D8B030D-6E8A-4147-A177-3AD203B41FA5}">
                      <a16:colId xmlns:a16="http://schemas.microsoft.com/office/drawing/2014/main" val="3666920917"/>
                    </a:ext>
                  </a:extLst>
                </a:gridCol>
                <a:gridCol w="1122040">
                  <a:extLst>
                    <a:ext uri="{9D8B030D-6E8A-4147-A177-3AD203B41FA5}">
                      <a16:colId xmlns:a16="http://schemas.microsoft.com/office/drawing/2014/main" val="271166905"/>
                    </a:ext>
                  </a:extLst>
                </a:gridCol>
              </a:tblGrid>
              <a:tr h="5070763">
                <a:tc>
                  <a:txBody>
                    <a:bodyPr/>
                    <a:lstStyle/>
                    <a:p>
                      <a:pPr algn="ct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23260" marR="23260" marT="0" marB="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Diagnóstico Situacional 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23260" marR="23260" marT="0" marB="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Etapa 1 – Elaboração das análises situacionais de saúde por macrorregião e </a:t>
                      </a:r>
                      <a:r>
                        <a:rPr lang="pt-BR" sz="900" b="0" kern="0" dirty="0" err="1">
                          <a:solidFill>
                            <a:schemeClr val="bg1"/>
                          </a:solidFill>
                          <a:effectLst/>
                        </a:rPr>
                        <a:t>pactuação</a:t>
                      </a: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 das prioridades sanitárias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Etapa 2 – Elaboração das análises de capacidade instalada da RAS (incluindo SADT e sistemas de apoio logístico) por macrorregião e </a:t>
                      </a:r>
                      <a:r>
                        <a:rPr lang="pt-BR" sz="900" b="0" kern="0" dirty="0" err="1">
                          <a:solidFill>
                            <a:schemeClr val="bg1"/>
                          </a:solidFill>
                          <a:effectLst/>
                        </a:rPr>
                        <a:t>pactuação</a:t>
                      </a: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 das necessidades de investimentos e qualificação 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Etapa 3 – Elaboração e </a:t>
                      </a:r>
                      <a:r>
                        <a:rPr lang="pt-BR" sz="900" b="0" kern="0" dirty="0" err="1">
                          <a:solidFill>
                            <a:schemeClr val="bg1"/>
                          </a:solidFill>
                          <a:effectLst/>
                        </a:rPr>
                        <a:t>pactuação</a:t>
                      </a: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 dos objetivos estratégicos, metas e responsabilização dos entes federados para qualificação da RAS por macrorregião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23260" marR="23260" marT="0" marB="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23260" marR="23260" marT="0" marB="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3.1- Diagnóstico Situacional: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fontAlgn="auto">
                        <a:lnSpc>
                          <a:spcPct val="150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Alinhamento conceitual e dos elementos teóricos metodológicos de base;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fontAlgn="auto">
                        <a:lnSpc>
                          <a:spcPct val="150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Realização das oficinas de planejamento regional integrado com a organização da atenção à saúde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457200" fontAlgn="auto">
                        <a:lnSpc>
                          <a:spcPct val="150000"/>
                        </a:lnSpc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457200" fontAlgn="auto">
                        <a:lnSpc>
                          <a:spcPct val="150000"/>
                        </a:lnSpc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457200" fontAlgn="auto">
                        <a:lnSpc>
                          <a:spcPct val="150000"/>
                        </a:lnSpc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457200" fontAlgn="auto">
                        <a:lnSpc>
                          <a:spcPct val="150000"/>
                        </a:lnSpc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3.2- Elaboração do Plano regional Integrado: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23260" marR="232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9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 Elaboração e apresentação da análise situacional das regiões de saúde; </a:t>
                      </a:r>
                      <a:endParaRPr lang="pt-BR" sz="900" b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9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 Predefinição do desenho da região de saúde e sua base populacional, conforme a análise situacional;</a:t>
                      </a:r>
                      <a:endParaRPr lang="pt-BR" sz="900" b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9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 Descrição e validação preliminar dos problemas/necessidades de saúde da região selecionada com base na análise situacional;</a:t>
                      </a:r>
                      <a:endParaRPr lang="pt-BR" sz="900" b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9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8- Validar os problemas e necessidades de saúde regional, com base na análise situacional;</a:t>
                      </a:r>
                      <a:endParaRPr lang="pt-BR" sz="900" b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9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9- Explicação causal dos problemas priorizados;</a:t>
                      </a:r>
                      <a:endParaRPr lang="pt-BR" sz="900" b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9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Priorizar causas para enfrentamento dos problemas.</a:t>
                      </a:r>
                      <a:endParaRPr lang="pt-BR" sz="900" b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9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10- Elaboração e </a:t>
                      </a:r>
                      <a:r>
                        <a:rPr lang="pt-BR" sz="900" b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pactuação</a:t>
                      </a:r>
                      <a:r>
                        <a:rPr lang="pt-BR" sz="9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dos objetivos estratégicos, metas e responsabilização dos entes federado para qualificação da RAS por macrorregião;</a:t>
                      </a:r>
                      <a:endParaRPr lang="pt-BR" sz="900" b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260" marR="23260" marT="0" marB="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1º semestre/2022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23260" marR="23260" marT="0" marB="0" anchor="ctr"/>
                </a:tc>
                <a:extLst>
                  <a:ext uri="{0D108BD9-81ED-4DB2-BD59-A6C34878D82A}">
                    <a16:rowId xmlns:a16="http://schemas.microsoft.com/office/drawing/2014/main" val="4253058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02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194449"/>
              </p:ext>
            </p:extLst>
          </p:nvPr>
        </p:nvGraphicFramePr>
        <p:xfrm>
          <a:off x="640081" y="714895"/>
          <a:ext cx="10307781" cy="50707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8580">
                  <a:extLst>
                    <a:ext uri="{9D8B030D-6E8A-4147-A177-3AD203B41FA5}">
                      <a16:colId xmlns:a16="http://schemas.microsoft.com/office/drawing/2014/main" val="4046713859"/>
                    </a:ext>
                  </a:extLst>
                </a:gridCol>
                <a:gridCol w="1245871">
                  <a:extLst>
                    <a:ext uri="{9D8B030D-6E8A-4147-A177-3AD203B41FA5}">
                      <a16:colId xmlns:a16="http://schemas.microsoft.com/office/drawing/2014/main" val="564543510"/>
                    </a:ext>
                  </a:extLst>
                </a:gridCol>
                <a:gridCol w="2394605">
                  <a:extLst>
                    <a:ext uri="{9D8B030D-6E8A-4147-A177-3AD203B41FA5}">
                      <a16:colId xmlns:a16="http://schemas.microsoft.com/office/drawing/2014/main" val="260269146"/>
                    </a:ext>
                  </a:extLst>
                </a:gridCol>
                <a:gridCol w="511934">
                  <a:extLst>
                    <a:ext uri="{9D8B030D-6E8A-4147-A177-3AD203B41FA5}">
                      <a16:colId xmlns:a16="http://schemas.microsoft.com/office/drawing/2014/main" val="3527254474"/>
                    </a:ext>
                  </a:extLst>
                </a:gridCol>
                <a:gridCol w="1641973">
                  <a:extLst>
                    <a:ext uri="{9D8B030D-6E8A-4147-A177-3AD203B41FA5}">
                      <a16:colId xmlns:a16="http://schemas.microsoft.com/office/drawing/2014/main" val="426890268"/>
                    </a:ext>
                  </a:extLst>
                </a:gridCol>
                <a:gridCol w="2452778">
                  <a:extLst>
                    <a:ext uri="{9D8B030D-6E8A-4147-A177-3AD203B41FA5}">
                      <a16:colId xmlns:a16="http://schemas.microsoft.com/office/drawing/2014/main" val="3666920917"/>
                    </a:ext>
                  </a:extLst>
                </a:gridCol>
                <a:gridCol w="1122040">
                  <a:extLst>
                    <a:ext uri="{9D8B030D-6E8A-4147-A177-3AD203B41FA5}">
                      <a16:colId xmlns:a16="http://schemas.microsoft.com/office/drawing/2014/main" val="271166905"/>
                    </a:ext>
                  </a:extLst>
                </a:gridCol>
              </a:tblGrid>
              <a:tr h="5070763">
                <a:tc>
                  <a:txBody>
                    <a:bodyPr/>
                    <a:lstStyle/>
                    <a:p>
                      <a:pPr algn="ct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23260" marR="23260" marT="0" marB="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Diagnóstico Situacional 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23260" marR="23260" marT="0" marB="0" anchor="ctr"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Etapa 1 – Elaboração das análises situacionais de saúde por macrorregião e </a:t>
                      </a:r>
                      <a:r>
                        <a:rPr lang="pt-BR" sz="900" b="0" kern="0" dirty="0" err="1">
                          <a:solidFill>
                            <a:schemeClr val="bg1"/>
                          </a:solidFill>
                          <a:effectLst/>
                        </a:rPr>
                        <a:t>pactuação</a:t>
                      </a: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 das prioridades sanitárias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Etapa 2 – Elaboração das análises de capacidade instalada da RAS (incluindo SADT e sistemas de apoio logístico) por macrorregião e </a:t>
                      </a:r>
                      <a:r>
                        <a:rPr lang="pt-BR" sz="900" b="0" kern="0" dirty="0" err="1">
                          <a:solidFill>
                            <a:schemeClr val="bg1"/>
                          </a:solidFill>
                          <a:effectLst/>
                        </a:rPr>
                        <a:t>pactuação</a:t>
                      </a: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 das necessidades de investimentos e qualificação 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Etapa 3 – Elaboração e </a:t>
                      </a:r>
                      <a:r>
                        <a:rPr lang="pt-BR" sz="900" b="0" kern="0" dirty="0" err="1">
                          <a:solidFill>
                            <a:schemeClr val="bg1"/>
                          </a:solidFill>
                          <a:effectLst/>
                        </a:rPr>
                        <a:t>pactuação</a:t>
                      </a: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 dos objetivos estratégicos, metas e responsabilização dos entes federados para qualificação da RAS por macrorregião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23260" marR="23260" marT="0" marB="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23260" marR="23260" marT="0" marB="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3.1- Diagnóstico Situacional: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fontAlgn="auto">
                        <a:lnSpc>
                          <a:spcPct val="150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Alinhamento conceitual e dos elementos teóricos metodológicos de base;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fontAlgn="auto">
                        <a:lnSpc>
                          <a:spcPct val="150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Realização das oficinas de planejamento regional integrado com a organização da atenção à saúde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457200" fontAlgn="auto">
                        <a:lnSpc>
                          <a:spcPct val="150000"/>
                        </a:lnSpc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457200" fontAlgn="auto">
                        <a:lnSpc>
                          <a:spcPct val="150000"/>
                        </a:lnSpc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457200" fontAlgn="auto">
                        <a:lnSpc>
                          <a:spcPct val="150000"/>
                        </a:lnSpc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457200" fontAlgn="auto">
                        <a:lnSpc>
                          <a:spcPct val="150000"/>
                        </a:lnSpc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3.2- Elaboração do Plano regional Integrado: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23260" marR="23260" marT="0" marB="0" anchor="ctr"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50000"/>
                        </a:lnSpc>
                      </a:pPr>
                      <a:r>
                        <a:rPr lang="pt-BR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3.2- Elaboração do Plano regional Integrado: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pt-BR" sz="1000" b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 Identificar, descrever e validar o desenho da região de saúde, com os limites geográficos e a base populacional;</a:t>
                      </a:r>
                      <a:endParaRPr lang="pt-BR" sz="1000" b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 Descrever a identidade regional (missão, visão e valores da região de saúde);</a:t>
                      </a:r>
                      <a:endParaRPr lang="pt-BR" sz="1000" b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 Definir objetivos, diretrizes, metas e indicadores da macrorregião de saúde;</a:t>
                      </a:r>
                      <a:endParaRPr lang="pt-BR" sz="1000" b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 Definir ações estratégicas para acessibilidade na atenção à saúde e sustentabilidade operacional do plano regional integrado com a organização da atenção à saúde.</a:t>
                      </a:r>
                      <a:endParaRPr lang="pt-BR" sz="10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260" marR="23260" marT="0" marB="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1º semestre/2022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23260" marR="23260" marT="0" marB="0" anchor="ctr"/>
                </a:tc>
                <a:extLst>
                  <a:ext uri="{0D108BD9-81ED-4DB2-BD59-A6C34878D82A}">
                    <a16:rowId xmlns:a16="http://schemas.microsoft.com/office/drawing/2014/main" val="4253058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99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804263"/>
              </p:ext>
            </p:extLst>
          </p:nvPr>
        </p:nvGraphicFramePr>
        <p:xfrm>
          <a:off x="640082" y="1221971"/>
          <a:ext cx="9609513" cy="45636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4999">
                  <a:extLst>
                    <a:ext uri="{9D8B030D-6E8A-4147-A177-3AD203B41FA5}">
                      <a16:colId xmlns:a16="http://schemas.microsoft.com/office/drawing/2014/main" val="4046713859"/>
                    </a:ext>
                  </a:extLst>
                </a:gridCol>
                <a:gridCol w="1161473">
                  <a:extLst>
                    <a:ext uri="{9D8B030D-6E8A-4147-A177-3AD203B41FA5}">
                      <a16:colId xmlns:a16="http://schemas.microsoft.com/office/drawing/2014/main" val="564543510"/>
                    </a:ext>
                  </a:extLst>
                </a:gridCol>
                <a:gridCol w="2232390">
                  <a:extLst>
                    <a:ext uri="{9D8B030D-6E8A-4147-A177-3AD203B41FA5}">
                      <a16:colId xmlns:a16="http://schemas.microsoft.com/office/drawing/2014/main" val="260269146"/>
                    </a:ext>
                  </a:extLst>
                </a:gridCol>
                <a:gridCol w="477255">
                  <a:extLst>
                    <a:ext uri="{9D8B030D-6E8A-4147-A177-3AD203B41FA5}">
                      <a16:colId xmlns:a16="http://schemas.microsoft.com/office/drawing/2014/main" val="3527254474"/>
                    </a:ext>
                  </a:extLst>
                </a:gridCol>
                <a:gridCol w="1530743">
                  <a:extLst>
                    <a:ext uri="{9D8B030D-6E8A-4147-A177-3AD203B41FA5}">
                      <a16:colId xmlns:a16="http://schemas.microsoft.com/office/drawing/2014/main" val="426890268"/>
                    </a:ext>
                  </a:extLst>
                </a:gridCol>
                <a:gridCol w="2286622">
                  <a:extLst>
                    <a:ext uri="{9D8B030D-6E8A-4147-A177-3AD203B41FA5}">
                      <a16:colId xmlns:a16="http://schemas.microsoft.com/office/drawing/2014/main" val="3666920917"/>
                    </a:ext>
                  </a:extLst>
                </a:gridCol>
                <a:gridCol w="1046031">
                  <a:extLst>
                    <a:ext uri="{9D8B030D-6E8A-4147-A177-3AD203B41FA5}">
                      <a16:colId xmlns:a16="http://schemas.microsoft.com/office/drawing/2014/main" val="271166905"/>
                    </a:ext>
                  </a:extLst>
                </a:gridCol>
              </a:tblGrid>
              <a:tr h="4563687"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pt-BR" sz="10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Capacidade de Gestão e Governança  </a:t>
                      </a:r>
                      <a:endParaRPr lang="pt-BR" sz="10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pt-BR" sz="10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Etapa 1 – Apoio à elaboração do desenho da RAS em cada macrorregião ▪ </a:t>
                      </a:r>
                      <a:endParaRPr lang="pt-BR" sz="10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Etapa 2 – Elaboração das Matrizes de análise dos processos de gestão e governança macrorregional análises situacionais da capacidade de gestão e governança nas macrorregiões </a:t>
                      </a:r>
                      <a:endParaRPr lang="pt-BR" sz="10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pt-BR" sz="10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pt-BR" sz="10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Capacidade de Gestão e Governança  </a:t>
                      </a:r>
                      <a:endParaRPr lang="pt-BR" sz="10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pt-BR" sz="10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Etapa 1 – Apoio à elaboração do desenho da RAS em cada macrorregião ▪ </a:t>
                      </a:r>
                      <a:endParaRPr lang="pt-BR" sz="10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Etapa 2 – Elaboração das Matrizes de análise dos processos de gestão e governança macrorregional análises situacionais da capacidade de gestão e governança nas macrorregiões </a:t>
                      </a:r>
                      <a:endParaRPr lang="pt-BR" sz="10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pt-BR" sz="10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pt-BR" sz="1000" b="0" kern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1º semestre/2022</a:t>
                      </a:r>
                      <a:endParaRPr lang="pt-BR" sz="1000" b="0" kern="15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 algn="ct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0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3058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9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939587"/>
              </p:ext>
            </p:extLst>
          </p:nvPr>
        </p:nvGraphicFramePr>
        <p:xfrm>
          <a:off x="640082" y="685799"/>
          <a:ext cx="9609513" cy="41023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4999">
                  <a:extLst>
                    <a:ext uri="{9D8B030D-6E8A-4147-A177-3AD203B41FA5}">
                      <a16:colId xmlns:a16="http://schemas.microsoft.com/office/drawing/2014/main" val="4046713859"/>
                    </a:ext>
                  </a:extLst>
                </a:gridCol>
                <a:gridCol w="1161473">
                  <a:extLst>
                    <a:ext uri="{9D8B030D-6E8A-4147-A177-3AD203B41FA5}">
                      <a16:colId xmlns:a16="http://schemas.microsoft.com/office/drawing/2014/main" val="564543510"/>
                    </a:ext>
                  </a:extLst>
                </a:gridCol>
                <a:gridCol w="2232390">
                  <a:extLst>
                    <a:ext uri="{9D8B030D-6E8A-4147-A177-3AD203B41FA5}">
                      <a16:colId xmlns:a16="http://schemas.microsoft.com/office/drawing/2014/main" val="260269146"/>
                    </a:ext>
                  </a:extLst>
                </a:gridCol>
                <a:gridCol w="477255">
                  <a:extLst>
                    <a:ext uri="{9D8B030D-6E8A-4147-A177-3AD203B41FA5}">
                      <a16:colId xmlns:a16="http://schemas.microsoft.com/office/drawing/2014/main" val="3527254474"/>
                    </a:ext>
                  </a:extLst>
                </a:gridCol>
                <a:gridCol w="1530743">
                  <a:extLst>
                    <a:ext uri="{9D8B030D-6E8A-4147-A177-3AD203B41FA5}">
                      <a16:colId xmlns:a16="http://schemas.microsoft.com/office/drawing/2014/main" val="426890268"/>
                    </a:ext>
                  </a:extLst>
                </a:gridCol>
                <a:gridCol w="2286622">
                  <a:extLst>
                    <a:ext uri="{9D8B030D-6E8A-4147-A177-3AD203B41FA5}">
                      <a16:colId xmlns:a16="http://schemas.microsoft.com/office/drawing/2014/main" val="3666920917"/>
                    </a:ext>
                  </a:extLst>
                </a:gridCol>
                <a:gridCol w="1046031">
                  <a:extLst>
                    <a:ext uri="{9D8B030D-6E8A-4147-A177-3AD203B41FA5}">
                      <a16:colId xmlns:a16="http://schemas.microsoft.com/office/drawing/2014/main" val="271166905"/>
                    </a:ext>
                  </a:extLst>
                </a:gridCol>
              </a:tblGrid>
              <a:tr h="2051166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1000" b="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Fase 5  </a:t>
                      </a:r>
                      <a:endParaRPr lang="pt-BR" sz="10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1000" b="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pt-BR" sz="10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1000" b="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Elaboração do Painel de Indicadores</a:t>
                      </a:r>
                      <a:endParaRPr lang="pt-BR" sz="10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1000" b="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pt-BR" sz="10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1000" b="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pt-BR" sz="10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1000" b="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Elaboração do Painel de Indicadores</a:t>
                      </a:r>
                      <a:endParaRPr lang="pt-BR" sz="10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1000" b="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pt-BR" sz="10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t-BR" sz="1000" b="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2º semestre/2022</a:t>
                      </a:r>
                      <a:endParaRPr lang="pt-BR" sz="10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3058405"/>
                  </a:ext>
                </a:extLst>
              </a:tr>
              <a:tr h="2051166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1000" b="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Fase 6 </a:t>
                      </a:r>
                      <a:endParaRPr lang="pt-BR" sz="10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10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00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1000" ker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Monitoramento e Avaliação do Painel de Indicadores</a:t>
                      </a:r>
                      <a:endParaRPr lang="pt-BR" sz="1000" kern="15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10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pt-BR" sz="100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10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pt-BR" sz="100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1000" ker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Monitoramento dos instrumentos de planejamento e</a:t>
                      </a:r>
                      <a:endParaRPr lang="pt-BR" sz="1000" kern="15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1000" ker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Monitoramento e Avaliação do Painel de Indicadores</a:t>
                      </a:r>
                      <a:endParaRPr lang="pt-BR" sz="1000" kern="15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auto">
                        <a:spcAft>
                          <a:spcPts val="0"/>
                        </a:spcAft>
                      </a:pPr>
                      <a:r>
                        <a:rPr lang="pt-BR" sz="10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Acompanhar e colaborar tecnicamente na elaboração dos instrumentos de planejamento do SUS no sistema </a:t>
                      </a:r>
                      <a:r>
                        <a:rPr lang="pt-BR" sz="1000" kern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DigiSUS</a:t>
                      </a:r>
                      <a:endParaRPr lang="pt-BR" sz="100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t-BR" sz="10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2º semestre/2022 </a:t>
                      </a:r>
                      <a:r>
                        <a:rPr lang="pt-BR" sz="1000" kern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pt-BR" sz="10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pt-BR" sz="100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0209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17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7419" y="1519689"/>
            <a:ext cx="8534400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OBRIGADA!</a:t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NGER/SES/MT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3499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111827" y="363682"/>
            <a:ext cx="9289473" cy="1402773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rgbClr val="FFC000"/>
                </a:solidFill>
              </a:rPr>
              <a:t>Objetivo</a:t>
            </a:r>
            <a:endParaRPr lang="pt-BR" b="1" dirty="0">
              <a:solidFill>
                <a:srgbClr val="FFC000"/>
              </a:solidFill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704503" y="1901537"/>
            <a:ext cx="11222182" cy="4478482"/>
          </a:xfrm>
        </p:spPr>
        <p:txBody>
          <a:bodyPr/>
          <a:lstStyle/>
          <a:p>
            <a:endParaRPr lang="pt-BR" dirty="0" smtClean="0">
              <a:solidFill>
                <a:srgbClr val="FFFF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dirty="0" smtClean="0">
                <a:solidFill>
                  <a:schemeClr val="bg1"/>
                </a:solidFill>
              </a:rPr>
              <a:t>Geral: </a:t>
            </a:r>
            <a:r>
              <a:rPr lang="pt-BR" dirty="0">
                <a:solidFill>
                  <a:schemeClr val="bg1"/>
                </a:solidFill>
              </a:rPr>
              <a:t>Fortalecer a SES e as Secretarias Municipais de Saúde (SMS) na estruturação e o funcionamento das redes de atenção à saúde nas regiões e macrorregiões de saúde, bem como no aprimoramento do uso dos instrumentos de planejamento, monitoramento e avaliação do SUS. </a:t>
            </a:r>
          </a:p>
        </p:txBody>
      </p:sp>
    </p:spTree>
    <p:extLst>
      <p:ext uri="{BB962C8B-B14F-4D97-AF65-F5344CB8AC3E}">
        <p14:creationId xmlns:p14="http://schemas.microsoft.com/office/powerpoint/2010/main" val="17342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111827" y="363682"/>
            <a:ext cx="9289473" cy="1402773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rgbClr val="FFC000"/>
                </a:solidFill>
              </a:rPr>
              <a:t>Das etapas dos trabalhos</a:t>
            </a:r>
            <a:endParaRPr lang="pt-BR" b="1" dirty="0">
              <a:solidFill>
                <a:srgbClr val="FFC000"/>
              </a:solidFill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322118" y="2067791"/>
            <a:ext cx="11222182" cy="4478482"/>
          </a:xfrm>
        </p:spPr>
        <p:txBody>
          <a:bodyPr>
            <a:normAutofit/>
          </a:bodyPr>
          <a:lstStyle/>
          <a:p>
            <a:r>
              <a:rPr lang="pt-BR" sz="2800" dirty="0">
                <a:solidFill>
                  <a:schemeClr val="bg1"/>
                </a:solidFill>
              </a:rPr>
              <a:t>Fase </a:t>
            </a:r>
            <a:r>
              <a:rPr lang="pt-BR" sz="2800" dirty="0" smtClean="0">
                <a:solidFill>
                  <a:schemeClr val="bg1"/>
                </a:solidFill>
              </a:rPr>
              <a:t>1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Preparação </a:t>
            </a:r>
            <a:r>
              <a:rPr lang="pt-BR" dirty="0">
                <a:solidFill>
                  <a:schemeClr val="bg1"/>
                </a:solidFill>
              </a:rPr>
              <a:t>das oficinas de planejamento regional integrado com a organização da atenção à </a:t>
            </a:r>
            <a:r>
              <a:rPr lang="pt-BR" dirty="0" smtClean="0">
                <a:solidFill>
                  <a:schemeClr val="bg1"/>
                </a:solidFill>
              </a:rPr>
              <a:t>saúde</a:t>
            </a:r>
            <a:r>
              <a:rPr lang="pt-BR" dirty="0">
                <a:solidFill>
                  <a:schemeClr val="bg1"/>
                </a:solidFill>
              </a:rPr>
              <a:t>;</a:t>
            </a:r>
            <a:endParaRPr lang="pt-BR" dirty="0" smtClean="0">
              <a:solidFill>
                <a:schemeClr val="bg1"/>
              </a:solidFill>
            </a:endParaRPr>
          </a:p>
          <a:p>
            <a:r>
              <a:rPr lang="pt-BR" sz="2800" dirty="0" smtClean="0">
                <a:solidFill>
                  <a:schemeClr val="bg1"/>
                </a:solidFill>
              </a:rPr>
              <a:t>Fase </a:t>
            </a:r>
            <a:r>
              <a:rPr lang="pt-BR" sz="2800" dirty="0">
                <a:solidFill>
                  <a:schemeClr val="bg1"/>
                </a:solidFill>
              </a:rPr>
              <a:t>2 </a:t>
            </a:r>
          </a:p>
          <a:p>
            <a:r>
              <a:rPr lang="pt-BR" dirty="0">
                <a:solidFill>
                  <a:schemeClr val="bg1"/>
                </a:solidFill>
              </a:rPr>
              <a:t>Realização das oficinas de elaboração do plano regional integrado</a:t>
            </a:r>
          </a:p>
          <a:p>
            <a:r>
              <a:rPr lang="pt-BR" sz="2400" dirty="0">
                <a:solidFill>
                  <a:schemeClr val="bg1"/>
                </a:solidFill>
              </a:rPr>
              <a:t>Fase 3 </a:t>
            </a:r>
          </a:p>
          <a:p>
            <a:r>
              <a:rPr lang="pt-BR" sz="2400" dirty="0">
                <a:solidFill>
                  <a:schemeClr val="bg1"/>
                </a:solidFill>
              </a:rPr>
              <a:t>Monitoramento dos instrumentos de </a:t>
            </a:r>
            <a:r>
              <a:rPr lang="pt-BR" sz="2400" dirty="0" smtClean="0">
                <a:solidFill>
                  <a:schemeClr val="bg1"/>
                </a:solidFill>
              </a:rPr>
              <a:t>planejamento</a:t>
            </a:r>
            <a:endParaRPr lang="pt-BR" sz="2400" dirty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rgbClr val="FFFF00"/>
                </a:solidFill>
              </a:rPr>
              <a:t>(Fonte: Resolução CIB/MT Nº 057 de 26 de julho de 2018).</a:t>
            </a:r>
            <a:endParaRPr lang="pt-BR" b="1" dirty="0"/>
          </a:p>
          <a:p>
            <a:r>
              <a:rPr lang="pt-BR" dirty="0"/>
              <a:t>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243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436418" y="342900"/>
            <a:ext cx="11107882" cy="6203373"/>
          </a:xfrm>
        </p:spPr>
        <p:txBody>
          <a:bodyPr>
            <a:normAutofit/>
          </a:bodyPr>
          <a:lstStyle/>
          <a:p>
            <a:pPr algn="ctr" fontAlgn="auto"/>
            <a:r>
              <a:rPr lang="pt-BR" sz="3600" b="1" dirty="0" smtClean="0">
                <a:solidFill>
                  <a:srgbClr val="FFC000"/>
                </a:solidFill>
              </a:rPr>
              <a:t>CRONOGRAMA</a:t>
            </a:r>
            <a:endParaRPr lang="pt-BR" sz="3600" dirty="0">
              <a:solidFill>
                <a:srgbClr val="FFC000"/>
              </a:solidFill>
            </a:endParaRPr>
          </a:p>
          <a:p>
            <a:endParaRPr lang="pt-BR" sz="2800" dirty="0" smtClean="0">
              <a:solidFill>
                <a:srgbClr val="FFFF00"/>
              </a:solidFill>
            </a:endParaRPr>
          </a:p>
          <a:p>
            <a:endParaRPr lang="pt-BR" sz="28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930640"/>
              </p:ext>
            </p:extLst>
          </p:nvPr>
        </p:nvGraphicFramePr>
        <p:xfrm>
          <a:off x="696192" y="1438101"/>
          <a:ext cx="9969037" cy="389867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109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9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7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600" b="1" kern="15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ATIVIDADE</a:t>
                      </a:r>
                      <a:endParaRPr lang="pt-BR" sz="1600" b="1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600" b="1" kern="15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PRAZO</a:t>
                      </a:r>
                      <a:endParaRPr lang="pt-BR" sz="1600" b="1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62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400" b="0" kern="150" dirty="0">
                          <a:effectLst/>
                          <a:latin typeface="+mn-lt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Realização de oficinas para os membros do GT em planejamento e gestão das RAS no âmbito das 16 regiões e 03 macrorregiões.</a:t>
                      </a:r>
                      <a:endParaRPr lang="pt-BR" sz="1400" b="0" kern="150" dirty="0"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400" b="0" kern="15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t-BR" sz="1400" b="0" kern="15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1º </a:t>
                      </a:r>
                      <a:r>
                        <a:rPr lang="pt-BR" sz="1400" b="0" kern="15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semestre de </a:t>
                      </a:r>
                      <a:r>
                        <a:rPr lang="pt-BR" sz="1400" b="0" kern="15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2022</a:t>
                      </a:r>
                      <a:endParaRPr lang="pt-BR" sz="14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45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400" b="0" kern="150" dirty="0">
                          <a:effectLst/>
                          <a:latin typeface="+mn-lt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Realização de oficinas regionais e macrorregionais para a elaboração do PRI, com a participação da SES, gestores e técnicos das Secretarias Municipais de Saúde- SMS, COSEMS e responsáveis pelos pontos de atenção, sistemas de apoio e logísticos das RAS</a:t>
                      </a:r>
                      <a:endParaRPr lang="pt-BR" sz="1400" b="0" kern="150" dirty="0"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kern="15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2º </a:t>
                      </a:r>
                      <a:r>
                        <a:rPr lang="pt-BR" sz="1400" b="0" kern="15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semestre de </a:t>
                      </a:r>
                      <a:r>
                        <a:rPr lang="pt-BR" sz="1400" b="0" kern="15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2022</a:t>
                      </a:r>
                      <a:endParaRPr lang="pt-BR" sz="14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279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436418" y="342900"/>
            <a:ext cx="11107882" cy="6203373"/>
          </a:xfrm>
        </p:spPr>
        <p:txBody>
          <a:bodyPr>
            <a:normAutofit/>
          </a:bodyPr>
          <a:lstStyle/>
          <a:p>
            <a:pPr algn="ctr" fontAlgn="auto"/>
            <a:r>
              <a:rPr lang="pt-BR" sz="3600" b="1" dirty="0" smtClean="0">
                <a:solidFill>
                  <a:srgbClr val="FFC000"/>
                </a:solidFill>
              </a:rPr>
              <a:t>CRONOGRAMA</a:t>
            </a:r>
            <a:endParaRPr lang="pt-BR" sz="3600" dirty="0">
              <a:solidFill>
                <a:srgbClr val="FFC000"/>
              </a:solidFill>
            </a:endParaRPr>
          </a:p>
          <a:p>
            <a:endParaRPr lang="pt-BR" sz="2800" dirty="0" smtClean="0">
              <a:solidFill>
                <a:srgbClr val="FFFF00"/>
              </a:solidFill>
            </a:endParaRPr>
          </a:p>
          <a:p>
            <a:endParaRPr lang="pt-BR" sz="28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918326"/>
              </p:ext>
            </p:extLst>
          </p:nvPr>
        </p:nvGraphicFramePr>
        <p:xfrm>
          <a:off x="837509" y="1283527"/>
          <a:ext cx="9910848" cy="4692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9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1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07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600" b="1" kern="15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ATIVIDADE</a:t>
                      </a:r>
                      <a:endParaRPr lang="pt-BR" sz="1600" b="1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600" b="1" kern="15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PRAZO</a:t>
                      </a:r>
                      <a:endParaRPr lang="pt-BR" sz="1600" b="1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67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400" b="0" kern="150" dirty="0">
                          <a:effectLst/>
                          <a:latin typeface="+mn-lt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Consolidação do documento contendo o plano regional e macrorregional de saúde para a organização das RAS </a:t>
                      </a:r>
                      <a:endParaRPr lang="pt-BR" sz="1400" b="0" kern="150" dirty="0"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400" b="0" kern="15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 </a:t>
                      </a:r>
                      <a:endParaRPr lang="pt-BR" sz="14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400" b="0" kern="15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 </a:t>
                      </a:r>
                      <a:endParaRPr lang="pt-BR" sz="14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400" b="0" kern="15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Dezembro de </a:t>
                      </a:r>
                      <a:r>
                        <a:rPr lang="pt-BR" sz="1400" b="0" kern="15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2022</a:t>
                      </a:r>
                      <a:endParaRPr lang="pt-BR" sz="14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1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400" b="0" kern="150" dirty="0">
                          <a:effectLst/>
                          <a:latin typeface="+mn-lt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Realização de seminário para avaliação do projeto</a:t>
                      </a:r>
                      <a:endParaRPr lang="pt-BR" sz="1400" b="0" kern="150" dirty="0"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400" b="0" kern="15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Março de </a:t>
                      </a:r>
                      <a:r>
                        <a:rPr lang="pt-BR" sz="1400" b="0" kern="15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2023</a:t>
                      </a:r>
                      <a:endParaRPr lang="pt-BR" sz="14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0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400" b="0" kern="150" dirty="0">
                          <a:effectLst/>
                          <a:latin typeface="+mn-lt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Aprovação dos planos nas CIR e CIB</a:t>
                      </a:r>
                      <a:endParaRPr lang="pt-BR" sz="1400" b="0" kern="150" dirty="0"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400" b="0" kern="15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Março de </a:t>
                      </a:r>
                      <a:r>
                        <a:rPr lang="pt-BR" sz="1400" b="0" kern="15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2023</a:t>
                      </a:r>
                      <a:endParaRPr lang="pt-BR" sz="14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2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400" b="0" kern="150" dirty="0" smtClean="0">
                          <a:effectLst/>
                          <a:latin typeface="+mn-lt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Realização de oficinas para capacitação do publico alvo para implementação das RAS nas regiões de saúde</a:t>
                      </a:r>
                      <a:endParaRPr lang="pt-BR" sz="1400" b="0" kern="150" dirty="0"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t-BR" sz="1400" b="0" kern="15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Março 2023</a:t>
                      </a:r>
                      <a:endParaRPr lang="pt-BR" sz="1400" b="0" kern="150" dirty="0">
                        <a:solidFill>
                          <a:schemeClr val="bg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5011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77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968433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rgbClr val="FFC000"/>
                </a:solidFill>
              </a:rPr>
              <a:t>Recursos financeiros</a:t>
            </a:r>
            <a:endParaRPr lang="pt-BR" b="1" dirty="0">
              <a:solidFill>
                <a:srgbClr val="FFC000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4211" y="2269375"/>
            <a:ext cx="10058401" cy="3725025"/>
          </a:xfrm>
        </p:spPr>
        <p:txBody>
          <a:bodyPr/>
          <a:lstStyle/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425289"/>
              </p:ext>
            </p:extLst>
          </p:nvPr>
        </p:nvGraphicFramePr>
        <p:xfrm>
          <a:off x="906088" y="1654236"/>
          <a:ext cx="9725890" cy="43432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96937">
                  <a:extLst>
                    <a:ext uri="{9D8B030D-6E8A-4147-A177-3AD203B41FA5}">
                      <a16:colId xmlns:a16="http://schemas.microsoft.com/office/drawing/2014/main" val="685537357"/>
                    </a:ext>
                  </a:extLst>
                </a:gridCol>
                <a:gridCol w="2485506">
                  <a:extLst>
                    <a:ext uri="{9D8B030D-6E8A-4147-A177-3AD203B41FA5}">
                      <a16:colId xmlns:a16="http://schemas.microsoft.com/office/drawing/2014/main" val="3876232222"/>
                    </a:ext>
                  </a:extLst>
                </a:gridCol>
                <a:gridCol w="2643447">
                  <a:extLst>
                    <a:ext uri="{9D8B030D-6E8A-4147-A177-3AD203B41FA5}">
                      <a16:colId xmlns:a16="http://schemas.microsoft.com/office/drawing/2014/main" val="60202097"/>
                    </a:ext>
                  </a:extLst>
                </a:gridCol>
              </a:tblGrid>
              <a:tr h="238111">
                <a:tc>
                  <a:txBody>
                    <a:bodyPr/>
                    <a:lstStyle/>
                    <a:p>
                      <a:pPr marL="457200" algn="ctr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 dirty="0" smtClean="0">
                          <a:solidFill>
                            <a:schemeClr val="bg1"/>
                          </a:solidFill>
                          <a:effectLst/>
                        </a:rPr>
                        <a:t>ELEMENTO </a:t>
                      </a:r>
                      <a:endParaRPr lang="pt-BR" sz="120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>
                          <a:solidFill>
                            <a:schemeClr val="bg1"/>
                          </a:solidFill>
                          <a:effectLst/>
                        </a:rPr>
                        <a:t>QUANTIDADE</a:t>
                      </a:r>
                      <a:endParaRPr lang="pt-BR" sz="1200" kern="1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>
                          <a:solidFill>
                            <a:schemeClr val="bg1"/>
                          </a:solidFill>
                          <a:effectLst/>
                        </a:rPr>
                        <a:t>Valor total</a:t>
                      </a:r>
                      <a:endParaRPr lang="pt-BR" sz="1200" kern="1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4150941"/>
                  </a:ext>
                </a:extLst>
              </a:tr>
              <a:tr h="829364"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200" b="0" kern="15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kern="0" dirty="0">
                          <a:solidFill>
                            <a:schemeClr val="bg1"/>
                          </a:solidFill>
                          <a:effectLst/>
                        </a:rPr>
                        <a:t>Alimentação (</a:t>
                      </a:r>
                      <a:r>
                        <a:rPr lang="pt-BR" sz="1200" b="0" kern="0" dirty="0" err="1">
                          <a:solidFill>
                            <a:schemeClr val="bg1"/>
                          </a:solidFill>
                          <a:effectLst/>
                        </a:rPr>
                        <a:t>coffee</a:t>
                      </a:r>
                      <a:r>
                        <a:rPr lang="pt-BR" sz="1200" b="0" kern="0" dirty="0">
                          <a:solidFill>
                            <a:schemeClr val="bg1"/>
                          </a:solidFill>
                          <a:effectLst/>
                        </a:rPr>
                        <a:t> break, almoço, jantar)</a:t>
                      </a:r>
                      <a:endParaRPr lang="pt-BR" sz="12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 dirty="0">
                          <a:solidFill>
                            <a:schemeClr val="bg1"/>
                          </a:solidFill>
                          <a:effectLst/>
                        </a:rPr>
                        <a:t>300 x 35,00</a:t>
                      </a:r>
                      <a:endParaRPr lang="pt-BR" sz="120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 dirty="0">
                          <a:solidFill>
                            <a:schemeClr val="bg1"/>
                          </a:solidFill>
                          <a:effectLst/>
                        </a:rPr>
                        <a:t>10.500,00</a:t>
                      </a:r>
                      <a:endParaRPr lang="pt-BR" sz="120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35729903"/>
                  </a:ext>
                </a:extLst>
              </a:tr>
              <a:tr h="238111"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kern="0" dirty="0">
                          <a:solidFill>
                            <a:schemeClr val="bg1"/>
                          </a:solidFill>
                          <a:effectLst/>
                        </a:rPr>
                        <a:t>Hospedagem</a:t>
                      </a:r>
                      <a:endParaRPr lang="pt-BR" sz="12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>
                          <a:solidFill>
                            <a:schemeClr val="bg1"/>
                          </a:solidFill>
                          <a:effectLst/>
                        </a:rPr>
                        <a:t>300 x 150,00</a:t>
                      </a:r>
                      <a:endParaRPr lang="pt-BR" sz="1200" kern="1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 dirty="0">
                          <a:solidFill>
                            <a:schemeClr val="bg1"/>
                          </a:solidFill>
                          <a:effectLst/>
                        </a:rPr>
                        <a:t>45.000,00</a:t>
                      </a:r>
                      <a:endParaRPr lang="pt-BR" sz="120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9809935"/>
                  </a:ext>
                </a:extLst>
              </a:tr>
              <a:tr h="456875"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kern="0" dirty="0">
                          <a:solidFill>
                            <a:schemeClr val="bg1"/>
                          </a:solidFill>
                          <a:effectLst/>
                        </a:rPr>
                        <a:t>Locação de espaço físico</a:t>
                      </a:r>
                      <a:endParaRPr lang="pt-BR" sz="12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>
                          <a:solidFill>
                            <a:schemeClr val="bg1"/>
                          </a:solidFill>
                          <a:effectLst/>
                        </a:rPr>
                        <a:t>10x 1.500,00</a:t>
                      </a:r>
                      <a:endParaRPr lang="pt-BR" sz="1200" kern="1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 dirty="0">
                          <a:solidFill>
                            <a:schemeClr val="bg1"/>
                          </a:solidFill>
                          <a:effectLst/>
                        </a:rPr>
                        <a:t>15.000,00</a:t>
                      </a:r>
                      <a:endParaRPr lang="pt-BR" sz="120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68838392"/>
                  </a:ext>
                </a:extLst>
              </a:tr>
              <a:tr h="456875"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kern="0" dirty="0">
                          <a:solidFill>
                            <a:schemeClr val="bg1"/>
                          </a:solidFill>
                          <a:effectLst/>
                        </a:rPr>
                        <a:t>Locação de equipamentos</a:t>
                      </a:r>
                      <a:endParaRPr lang="pt-BR" sz="12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>
                          <a:solidFill>
                            <a:schemeClr val="bg1"/>
                          </a:solidFill>
                          <a:effectLst/>
                        </a:rPr>
                        <a:t>10x 1500,00</a:t>
                      </a:r>
                      <a:endParaRPr lang="pt-BR" sz="1200" kern="1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 dirty="0">
                          <a:solidFill>
                            <a:schemeClr val="bg1"/>
                          </a:solidFill>
                          <a:effectLst/>
                        </a:rPr>
                        <a:t>15.000,00</a:t>
                      </a:r>
                      <a:endParaRPr lang="pt-BR" sz="120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5063319"/>
                  </a:ext>
                </a:extLst>
              </a:tr>
              <a:tr h="238111"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kern="0" dirty="0">
                          <a:solidFill>
                            <a:schemeClr val="bg1"/>
                          </a:solidFill>
                          <a:effectLst/>
                        </a:rPr>
                        <a:t>Hora aula</a:t>
                      </a:r>
                      <a:endParaRPr lang="pt-BR" sz="12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>
                          <a:solidFill>
                            <a:schemeClr val="bg1"/>
                          </a:solidFill>
                          <a:effectLst/>
                        </a:rPr>
                        <a:t>158 x 45,00</a:t>
                      </a:r>
                      <a:endParaRPr lang="pt-BR" sz="1200" kern="1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 dirty="0">
                          <a:solidFill>
                            <a:schemeClr val="bg1"/>
                          </a:solidFill>
                          <a:effectLst/>
                        </a:rPr>
                        <a:t>7.110,00</a:t>
                      </a:r>
                      <a:endParaRPr lang="pt-BR" sz="120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05249722"/>
                  </a:ext>
                </a:extLst>
              </a:tr>
              <a:tr h="238111"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kern="0" dirty="0">
                          <a:solidFill>
                            <a:schemeClr val="bg1"/>
                          </a:solidFill>
                          <a:effectLst/>
                        </a:rPr>
                        <a:t>Diárias</a:t>
                      </a:r>
                      <a:endParaRPr lang="pt-BR" sz="12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>
                          <a:solidFill>
                            <a:schemeClr val="bg1"/>
                          </a:solidFill>
                          <a:effectLst/>
                        </a:rPr>
                        <a:t>1350x 180,00</a:t>
                      </a:r>
                      <a:endParaRPr lang="pt-BR" sz="1200" kern="1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 dirty="0">
                          <a:solidFill>
                            <a:schemeClr val="bg1"/>
                          </a:solidFill>
                          <a:effectLst/>
                        </a:rPr>
                        <a:t>247.500,00 </a:t>
                      </a:r>
                      <a:endParaRPr lang="pt-BR" sz="120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67881869"/>
                  </a:ext>
                </a:extLst>
              </a:tr>
              <a:tr h="238111"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kern="0" dirty="0">
                          <a:solidFill>
                            <a:schemeClr val="bg1"/>
                          </a:solidFill>
                          <a:effectLst/>
                        </a:rPr>
                        <a:t>Passagem Terrestre</a:t>
                      </a:r>
                      <a:endParaRPr lang="pt-BR" sz="12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>
                          <a:solidFill>
                            <a:schemeClr val="bg1"/>
                          </a:solidFill>
                          <a:effectLst/>
                        </a:rPr>
                        <a:t>150x 150,00</a:t>
                      </a:r>
                      <a:endParaRPr lang="pt-BR" sz="1200" kern="1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 dirty="0">
                          <a:solidFill>
                            <a:schemeClr val="bg1"/>
                          </a:solidFill>
                          <a:effectLst/>
                        </a:rPr>
                        <a:t>22.500,00</a:t>
                      </a:r>
                      <a:endParaRPr lang="pt-BR" sz="120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57864073"/>
                  </a:ext>
                </a:extLst>
              </a:tr>
              <a:tr h="238111"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kern="0" dirty="0">
                          <a:solidFill>
                            <a:schemeClr val="bg1"/>
                          </a:solidFill>
                          <a:effectLst/>
                        </a:rPr>
                        <a:t>Reprodução de material</a:t>
                      </a:r>
                      <a:endParaRPr lang="pt-BR" sz="12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>
                          <a:solidFill>
                            <a:schemeClr val="bg1"/>
                          </a:solidFill>
                          <a:effectLst/>
                        </a:rPr>
                        <a:t>500x 100</a:t>
                      </a:r>
                      <a:endParaRPr lang="pt-BR" sz="1200" kern="1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 dirty="0">
                          <a:solidFill>
                            <a:schemeClr val="bg1"/>
                          </a:solidFill>
                          <a:effectLst/>
                        </a:rPr>
                        <a:t>50.000,00</a:t>
                      </a:r>
                      <a:endParaRPr lang="pt-BR" sz="120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34677746"/>
                  </a:ext>
                </a:extLst>
              </a:tr>
              <a:tr h="933387"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kern="0" dirty="0">
                          <a:solidFill>
                            <a:schemeClr val="bg1"/>
                          </a:solidFill>
                          <a:effectLst/>
                        </a:rPr>
                        <a:t>Material de consumo (pastas, canetas, bloco de anotações, pincel atômico, fita crepe, </a:t>
                      </a:r>
                      <a:r>
                        <a:rPr lang="pt-BR" sz="1200" b="0" kern="0" dirty="0" err="1">
                          <a:solidFill>
                            <a:schemeClr val="bg1"/>
                          </a:solidFill>
                          <a:effectLst/>
                        </a:rPr>
                        <a:t>etc</a:t>
                      </a:r>
                      <a:r>
                        <a:rPr lang="pt-BR" sz="1200" b="0" kern="0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pt-BR" sz="12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 dirty="0">
                          <a:solidFill>
                            <a:schemeClr val="bg1"/>
                          </a:solidFill>
                          <a:effectLst/>
                        </a:rPr>
                        <a:t>300x 124</a:t>
                      </a:r>
                      <a:endParaRPr lang="pt-BR" sz="120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 dirty="0">
                          <a:solidFill>
                            <a:schemeClr val="bg1"/>
                          </a:solidFill>
                          <a:effectLst/>
                        </a:rPr>
                        <a:t>37.390,00</a:t>
                      </a:r>
                      <a:endParaRPr lang="pt-BR" sz="120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6734274"/>
                  </a:ext>
                </a:extLst>
              </a:tr>
              <a:tr h="238111"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 dirty="0">
                          <a:solidFill>
                            <a:schemeClr val="bg1"/>
                          </a:solidFill>
                          <a:effectLst/>
                        </a:rPr>
                        <a:t>Total </a:t>
                      </a:r>
                      <a:endParaRPr lang="pt-BR" sz="120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20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fontAlgn="auto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200" b="1" kern="0" dirty="0">
                          <a:solidFill>
                            <a:schemeClr val="bg1"/>
                          </a:solidFill>
                          <a:effectLst/>
                        </a:rPr>
                        <a:t>450.000,00</a:t>
                      </a:r>
                      <a:endParaRPr lang="pt-BR" sz="1200" b="1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4112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840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290946"/>
            <a:ext cx="10058400" cy="2053244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rgbClr val="FFC000"/>
                </a:solidFill>
              </a:rPr>
              <a:t>COORDENAÇÃO E EXECUÇÃO DO PROJETO</a:t>
            </a:r>
            <a:endParaRPr lang="pt-BR" b="1" dirty="0">
              <a:solidFill>
                <a:srgbClr val="FFC000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4212" y="2685012"/>
            <a:ext cx="8535988" cy="1895302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SES/COSEMS/SEINSF/SEMS/ERS/APOIADORES/FACILITADORES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052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290946"/>
            <a:ext cx="10058400" cy="201168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FFC000"/>
                </a:solidFill>
              </a:rPr>
              <a:t>ALINHAMENTO PROJETO PROADI-SUS BP E PORTARIA 1812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4212" y="2685011"/>
            <a:ext cx="8535988" cy="3309389"/>
          </a:xfrm>
        </p:spPr>
        <p:txBody>
          <a:bodyPr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427821"/>
              </p:ext>
            </p:extLst>
          </p:nvPr>
        </p:nvGraphicFramePr>
        <p:xfrm>
          <a:off x="684212" y="2236124"/>
          <a:ext cx="10313525" cy="38403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9908">
                  <a:extLst>
                    <a:ext uri="{9D8B030D-6E8A-4147-A177-3AD203B41FA5}">
                      <a16:colId xmlns:a16="http://schemas.microsoft.com/office/drawing/2014/main" val="142477694"/>
                    </a:ext>
                  </a:extLst>
                </a:gridCol>
                <a:gridCol w="1525760">
                  <a:extLst>
                    <a:ext uri="{9D8B030D-6E8A-4147-A177-3AD203B41FA5}">
                      <a16:colId xmlns:a16="http://schemas.microsoft.com/office/drawing/2014/main" val="3212149475"/>
                    </a:ext>
                  </a:extLst>
                </a:gridCol>
                <a:gridCol w="2395939">
                  <a:extLst>
                    <a:ext uri="{9D8B030D-6E8A-4147-A177-3AD203B41FA5}">
                      <a16:colId xmlns:a16="http://schemas.microsoft.com/office/drawing/2014/main" val="2026326114"/>
                    </a:ext>
                  </a:extLst>
                </a:gridCol>
                <a:gridCol w="512220">
                  <a:extLst>
                    <a:ext uri="{9D8B030D-6E8A-4147-A177-3AD203B41FA5}">
                      <a16:colId xmlns:a16="http://schemas.microsoft.com/office/drawing/2014/main" val="1496364277"/>
                    </a:ext>
                  </a:extLst>
                </a:gridCol>
                <a:gridCol w="1642888">
                  <a:extLst>
                    <a:ext uri="{9D8B030D-6E8A-4147-A177-3AD203B41FA5}">
                      <a16:colId xmlns:a16="http://schemas.microsoft.com/office/drawing/2014/main" val="2192375123"/>
                    </a:ext>
                  </a:extLst>
                </a:gridCol>
                <a:gridCol w="2454146">
                  <a:extLst>
                    <a:ext uri="{9D8B030D-6E8A-4147-A177-3AD203B41FA5}">
                      <a16:colId xmlns:a16="http://schemas.microsoft.com/office/drawing/2014/main" val="3097879626"/>
                    </a:ext>
                  </a:extLst>
                </a:gridCol>
                <a:gridCol w="1122664">
                  <a:extLst>
                    <a:ext uri="{9D8B030D-6E8A-4147-A177-3AD203B41FA5}">
                      <a16:colId xmlns:a16="http://schemas.microsoft.com/office/drawing/2014/main" val="1430614816"/>
                    </a:ext>
                  </a:extLst>
                </a:gridCol>
              </a:tblGrid>
              <a:tr h="494782">
                <a:tc gridSpan="3"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endParaRPr lang="pt-BR" sz="900" kern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t-BR" sz="900" kern="0" dirty="0" smtClean="0">
                          <a:solidFill>
                            <a:schemeClr val="bg1"/>
                          </a:solidFill>
                          <a:effectLst/>
                        </a:rPr>
                        <a:t>BENEFICÊNCIA PORTUGUESA</a:t>
                      </a:r>
                    </a:p>
                    <a:p>
                      <a:pPr algn="ctr" fontAlgn="auto">
                        <a:spcAft>
                          <a:spcPts val="0"/>
                        </a:spcAft>
                      </a:pPr>
                      <a:endParaRPr lang="pt-BR" sz="110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t-BR" sz="900" kern="0" dirty="0">
                          <a:solidFill>
                            <a:schemeClr val="bg1"/>
                          </a:solidFill>
                          <a:effectLst/>
                        </a:rPr>
                        <a:t>PORTARIA 1812</a:t>
                      </a:r>
                      <a:endParaRPr lang="pt-BR" sz="110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t-BR" sz="900" kern="0">
                          <a:effectLst/>
                        </a:rPr>
                        <a:t> </a:t>
                      </a:r>
                      <a:endParaRPr lang="pt-BR" sz="11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 anchor="ctr"/>
                </a:tc>
                <a:extLst>
                  <a:ext uri="{0D108BD9-81ED-4DB2-BD59-A6C34878D82A}">
                    <a16:rowId xmlns:a16="http://schemas.microsoft.com/office/drawing/2014/main" val="2735499979"/>
                  </a:ext>
                </a:extLst>
              </a:tr>
              <a:tr h="249611">
                <a:tc>
                  <a:txBody>
                    <a:bodyPr/>
                    <a:lstStyle/>
                    <a:p>
                      <a:pPr algn="just" fontAlgn="auto">
                        <a:spcAft>
                          <a:spcPts val="0"/>
                        </a:spcAft>
                      </a:pPr>
                      <a:r>
                        <a:rPr lang="pt-BR" sz="800" kern="0" dirty="0">
                          <a:solidFill>
                            <a:schemeClr val="bg1"/>
                          </a:solidFill>
                          <a:effectLst/>
                        </a:rPr>
                        <a:t>FASE </a:t>
                      </a:r>
                      <a:endParaRPr lang="pt-BR" sz="110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/>
                </a:tc>
                <a:tc>
                  <a:txBody>
                    <a:bodyPr/>
                    <a:lstStyle/>
                    <a:p>
                      <a:pPr algn="just" fontAlgn="auto">
                        <a:spcAft>
                          <a:spcPts val="0"/>
                        </a:spcAft>
                      </a:pPr>
                      <a:r>
                        <a:rPr lang="pt-BR" sz="800" b="1" kern="0" dirty="0">
                          <a:solidFill>
                            <a:schemeClr val="bg1"/>
                          </a:solidFill>
                          <a:effectLst/>
                        </a:rPr>
                        <a:t>ATIVIDADE</a:t>
                      </a:r>
                      <a:endParaRPr lang="pt-BR" sz="1100" b="1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/>
                </a:tc>
                <a:tc>
                  <a:txBody>
                    <a:bodyPr/>
                    <a:lstStyle/>
                    <a:p>
                      <a:pPr algn="just" fontAlgn="auto">
                        <a:spcAft>
                          <a:spcPts val="0"/>
                        </a:spcAft>
                      </a:pPr>
                      <a:r>
                        <a:rPr lang="pt-BR" sz="800" b="1" kern="0" dirty="0">
                          <a:solidFill>
                            <a:schemeClr val="bg1"/>
                          </a:solidFill>
                          <a:effectLst/>
                        </a:rPr>
                        <a:t>ETAPAS</a:t>
                      </a:r>
                      <a:endParaRPr lang="pt-BR" sz="1100" b="1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/>
                </a:tc>
                <a:tc>
                  <a:txBody>
                    <a:bodyPr/>
                    <a:lstStyle/>
                    <a:p>
                      <a:pPr algn="just" fontAlgn="auto">
                        <a:spcAft>
                          <a:spcPts val="0"/>
                        </a:spcAft>
                      </a:pPr>
                      <a:r>
                        <a:rPr lang="pt-BR" sz="800" b="1" kern="0" dirty="0">
                          <a:solidFill>
                            <a:schemeClr val="bg1"/>
                          </a:solidFill>
                          <a:effectLst/>
                        </a:rPr>
                        <a:t>FASE </a:t>
                      </a:r>
                      <a:endParaRPr lang="pt-BR" sz="1100" b="1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/>
                </a:tc>
                <a:tc>
                  <a:txBody>
                    <a:bodyPr/>
                    <a:lstStyle/>
                    <a:p>
                      <a:pPr algn="just" fontAlgn="auto">
                        <a:spcAft>
                          <a:spcPts val="0"/>
                        </a:spcAft>
                      </a:pPr>
                      <a:r>
                        <a:rPr lang="pt-BR" sz="800" b="1" kern="0" dirty="0">
                          <a:solidFill>
                            <a:schemeClr val="bg1"/>
                          </a:solidFill>
                          <a:effectLst/>
                        </a:rPr>
                        <a:t>ATIVIDADE</a:t>
                      </a:r>
                      <a:endParaRPr lang="pt-BR" sz="1100" b="1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/>
                </a:tc>
                <a:tc>
                  <a:txBody>
                    <a:bodyPr/>
                    <a:lstStyle/>
                    <a:p>
                      <a:pPr algn="just" fontAlgn="auto">
                        <a:spcAft>
                          <a:spcPts val="0"/>
                        </a:spcAft>
                      </a:pPr>
                      <a:r>
                        <a:rPr lang="pt-BR" sz="800" b="1" kern="0" dirty="0">
                          <a:solidFill>
                            <a:schemeClr val="bg1"/>
                          </a:solidFill>
                          <a:effectLst/>
                        </a:rPr>
                        <a:t>ETAPAS</a:t>
                      </a:r>
                      <a:endParaRPr lang="pt-BR" sz="1100" b="1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/>
                </a:tc>
                <a:tc>
                  <a:txBody>
                    <a:bodyPr/>
                    <a:lstStyle/>
                    <a:p>
                      <a:pPr algn="just" fontAlgn="auto">
                        <a:spcAft>
                          <a:spcPts val="0"/>
                        </a:spcAft>
                      </a:pPr>
                      <a:r>
                        <a:rPr lang="pt-BR" sz="800" b="1" kern="0" dirty="0">
                          <a:solidFill>
                            <a:schemeClr val="bg1"/>
                          </a:solidFill>
                          <a:effectLst/>
                        </a:rPr>
                        <a:t>PRAZO</a:t>
                      </a:r>
                      <a:endParaRPr lang="pt-BR" sz="1100" b="1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/>
                </a:tc>
                <a:extLst>
                  <a:ext uri="{0D108BD9-81ED-4DB2-BD59-A6C34878D82A}">
                    <a16:rowId xmlns:a16="http://schemas.microsoft.com/office/drawing/2014/main" val="578068543"/>
                  </a:ext>
                </a:extLst>
              </a:tr>
              <a:tr h="682457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t-BR" sz="110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>
                          <a:effectLst/>
                        </a:rPr>
                        <a:t> Planejamento das ações estruturantes do projeto ▪ Seleção e contração dos Articuladores Estaduais </a:t>
                      </a:r>
                      <a:endParaRPr lang="pt-BR" sz="1100" kern="150">
                        <a:effectLst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>
                          <a:effectLst/>
                        </a:rPr>
                        <a:t> </a:t>
                      </a:r>
                      <a:endParaRPr lang="pt-BR" sz="11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 dirty="0">
                          <a:effectLst/>
                        </a:rPr>
                        <a:t> </a:t>
                      </a:r>
                      <a:endParaRPr lang="pt-BR" sz="11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>
                          <a:effectLst/>
                        </a:rPr>
                        <a:t>1</a:t>
                      </a:r>
                      <a:endParaRPr lang="pt-BR" sz="11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 dirty="0">
                          <a:effectLst/>
                        </a:rPr>
                        <a:t>Elaboração do Projeto e aprovação pelo MS</a:t>
                      </a:r>
                      <a:endParaRPr lang="pt-BR" sz="11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 dirty="0">
                          <a:effectLst/>
                        </a:rPr>
                        <a:t> </a:t>
                      </a:r>
                      <a:endParaRPr lang="pt-BR" sz="11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>
                          <a:effectLst/>
                        </a:rPr>
                        <a:t>2º semestre 2020</a:t>
                      </a:r>
                      <a:endParaRPr lang="pt-BR" sz="1100" kern="150">
                        <a:effectLst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>
                          <a:effectLst/>
                        </a:rPr>
                        <a:t>1º semestre/2021</a:t>
                      </a:r>
                      <a:endParaRPr lang="pt-BR" sz="11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 anchor="ctr"/>
                </a:tc>
                <a:extLst>
                  <a:ext uri="{0D108BD9-81ED-4DB2-BD59-A6C34878D82A}">
                    <a16:rowId xmlns:a16="http://schemas.microsoft.com/office/drawing/2014/main" val="3898006957"/>
                  </a:ext>
                </a:extLst>
              </a:tr>
              <a:tr h="2413483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t-BR" sz="110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>
                          <a:effectLst/>
                        </a:rPr>
                        <a:t>Pactuação da agenda do PRI </a:t>
                      </a:r>
                      <a:endParaRPr lang="pt-BR" sz="1100" kern="150">
                        <a:effectLst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>
                          <a:effectLst/>
                        </a:rPr>
                        <a:t> </a:t>
                      </a:r>
                      <a:endParaRPr lang="pt-BR" sz="11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>
                          <a:effectLst/>
                        </a:rPr>
                        <a:t>Etapa 1 – Adesão das SES, COSEMS e SMS ao projeto em cada macrorregião;</a:t>
                      </a:r>
                      <a:endParaRPr lang="pt-BR" sz="1100" kern="150">
                        <a:effectLst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>
                          <a:effectLst/>
                        </a:rPr>
                        <a:t>Etapa 2 – Composição do Grupo Condutor Estadual (GCE) e do Grupo de Trabalho Macrorregional (GTM) </a:t>
                      </a:r>
                      <a:endParaRPr lang="pt-BR" sz="1100" kern="150">
                        <a:effectLst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>
                          <a:effectLst/>
                        </a:rPr>
                        <a:t>Etapa 3 – Alinhamento conceitual e dos elementos teóricos metodológicos de base;</a:t>
                      </a:r>
                      <a:endParaRPr lang="pt-BR" sz="1100" kern="150">
                        <a:effectLst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>
                          <a:effectLst/>
                        </a:rPr>
                        <a:t>Etapa 4 – Elaboração do diagnóstico do estágio do PRI em cada Estado/Macrorregião </a:t>
                      </a:r>
                      <a:endParaRPr lang="pt-BR" sz="1100" kern="150">
                        <a:effectLst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>
                          <a:effectLst/>
                        </a:rPr>
                        <a:t>Etapa 5- Elaboração/Pactuação da Agenda do PRI</a:t>
                      </a:r>
                      <a:endParaRPr lang="pt-BR" sz="1100" kern="150">
                        <a:effectLst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>
                          <a:effectLst/>
                        </a:rPr>
                        <a:t> </a:t>
                      </a:r>
                      <a:endParaRPr lang="pt-BR" sz="11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>
                          <a:effectLst/>
                        </a:rPr>
                        <a:t>2</a:t>
                      </a:r>
                      <a:endParaRPr lang="pt-BR" sz="11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 anchor="ctr"/>
                </a:tc>
                <a:tc>
                  <a:txBody>
                    <a:bodyPr/>
                    <a:lstStyle/>
                    <a:p>
                      <a:pPr algn="just" fontAlgn="auto">
                        <a:spcAft>
                          <a:spcPts val="0"/>
                        </a:spcAft>
                      </a:pPr>
                      <a:r>
                        <a:rPr lang="pt-BR" sz="800" kern="0" dirty="0">
                          <a:effectLst/>
                        </a:rPr>
                        <a:t>Validação do Grupo Condutor Estadual na CIB</a:t>
                      </a:r>
                      <a:endParaRPr lang="pt-BR" sz="1100" kern="150" dirty="0">
                        <a:effectLst/>
                      </a:endParaRPr>
                    </a:p>
                    <a:p>
                      <a:pPr algn="just" fontAlgn="auto">
                        <a:spcAft>
                          <a:spcPts val="0"/>
                        </a:spcAft>
                      </a:pPr>
                      <a:r>
                        <a:rPr lang="pt-BR" sz="800" kern="0" dirty="0">
                          <a:effectLst/>
                        </a:rPr>
                        <a:t>Definição e </a:t>
                      </a:r>
                      <a:r>
                        <a:rPr lang="pt-BR" sz="800" kern="0" dirty="0" err="1">
                          <a:effectLst/>
                        </a:rPr>
                        <a:t>Pactuação</a:t>
                      </a:r>
                      <a:r>
                        <a:rPr lang="pt-BR" sz="800" kern="0" dirty="0">
                          <a:effectLst/>
                        </a:rPr>
                        <a:t> em CIB da Agenda Conceitual</a:t>
                      </a:r>
                      <a:endParaRPr lang="pt-BR" sz="1100" kern="150" dirty="0">
                        <a:effectLst/>
                      </a:endParaRPr>
                    </a:p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pt-BR" sz="800" kern="0" dirty="0">
                          <a:effectLst/>
                        </a:rPr>
                        <a:t>Mobilização da região de saúde para o planejamento regional integrado com a organização da atenção à saúde.</a:t>
                      </a:r>
                      <a:endParaRPr lang="pt-BR" sz="1000" dirty="0">
                        <a:effectLst/>
                      </a:endParaRPr>
                    </a:p>
                    <a:p>
                      <a:pPr algn="just" fontAlgn="auto">
                        <a:spcAft>
                          <a:spcPts val="0"/>
                        </a:spcAft>
                      </a:pPr>
                      <a:r>
                        <a:rPr lang="pt-BR" sz="800" kern="0" dirty="0">
                          <a:effectLst/>
                        </a:rPr>
                        <a:t>Resgate histórico do PRI da macrorregião e apresentação na oficina</a:t>
                      </a:r>
                      <a:endParaRPr lang="pt-BR" sz="11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 dirty="0">
                          <a:effectLst/>
                        </a:rPr>
                        <a:t>1- Reuniões semanais toda 5ª feira</a:t>
                      </a:r>
                      <a:endParaRPr lang="pt-BR" sz="1100" kern="150" dirty="0">
                        <a:effectLst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 dirty="0">
                          <a:effectLst/>
                        </a:rPr>
                        <a:t>2- </a:t>
                      </a:r>
                      <a:r>
                        <a:rPr lang="pt-BR" sz="800" kern="0" dirty="0" err="1">
                          <a:effectLst/>
                        </a:rPr>
                        <a:t>Pactuação</a:t>
                      </a:r>
                      <a:r>
                        <a:rPr lang="pt-BR" sz="800" kern="0" dirty="0">
                          <a:effectLst/>
                        </a:rPr>
                        <a:t> do GCE em CIB (12/11/21)</a:t>
                      </a:r>
                      <a:endParaRPr lang="pt-BR" sz="1100" kern="150" dirty="0">
                        <a:effectLst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 dirty="0">
                          <a:effectLst/>
                        </a:rPr>
                        <a:t>3- Resgate histórico (panorama, expectativas/possibilidades) das ações do PRI nas SES, nas regiões e macrorregiões:</a:t>
                      </a:r>
                      <a:endParaRPr lang="pt-BR" sz="1100" kern="150" dirty="0">
                        <a:effectLst/>
                      </a:endParaRPr>
                    </a:p>
                    <a:p>
                      <a:pPr marL="342900" lvl="0" indent="-342900" fontAlgn="auto">
                        <a:buFont typeface="Wingdings" panose="05000000000000000000" pitchFamily="2" charset="2"/>
                        <a:buChar char=""/>
                      </a:pPr>
                      <a:r>
                        <a:rPr lang="pt-BR" sz="800" kern="0" dirty="0">
                          <a:effectLst/>
                        </a:rPr>
                        <a:t>Revalidação da linha de cuidado selecionada, (resgate da matriz trabalhada na oficina de 2019 e disponibilizada aos </a:t>
                      </a:r>
                      <a:r>
                        <a:rPr lang="pt-BR" sz="800" kern="0" dirty="0" err="1">
                          <a:effectLst/>
                        </a:rPr>
                        <a:t>ERS,s</a:t>
                      </a:r>
                      <a:r>
                        <a:rPr lang="pt-BR" sz="800" kern="0" dirty="0">
                          <a:effectLst/>
                        </a:rPr>
                        <a:t>);</a:t>
                      </a:r>
                      <a:endParaRPr lang="pt-BR" sz="1000" dirty="0">
                        <a:effectLst/>
                      </a:endParaRPr>
                    </a:p>
                    <a:p>
                      <a:pPr marL="342900" lvl="0" indent="-342900" fontAlgn="auto">
                        <a:buFont typeface="Wingdings" panose="05000000000000000000" pitchFamily="2" charset="2"/>
                        <a:buChar char=""/>
                      </a:pPr>
                      <a:r>
                        <a:rPr lang="pt-BR" sz="800" kern="0" dirty="0">
                          <a:effectLst/>
                        </a:rPr>
                        <a:t>Alinhamento com o </a:t>
                      </a:r>
                      <a:r>
                        <a:rPr lang="pt-BR" sz="800" kern="0" dirty="0" err="1">
                          <a:effectLst/>
                        </a:rPr>
                        <a:t>PlanificaSUS</a:t>
                      </a:r>
                      <a:r>
                        <a:rPr lang="pt-BR" sz="800" kern="0" dirty="0">
                          <a:effectLst/>
                        </a:rPr>
                        <a:t> e a implantação do Guia Orientador </a:t>
                      </a:r>
                      <a:r>
                        <a:rPr lang="pt-BR" sz="800" kern="0" dirty="0" err="1">
                          <a:effectLst/>
                        </a:rPr>
                        <a:t>Covid</a:t>
                      </a:r>
                      <a:r>
                        <a:rPr lang="pt-BR" sz="800" kern="0" dirty="0">
                          <a:effectLst/>
                        </a:rPr>
                        <a:t> 19</a:t>
                      </a:r>
                      <a:endParaRPr lang="pt-BR" sz="1000" dirty="0">
                        <a:effectLst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 dirty="0">
                          <a:effectLst/>
                        </a:rPr>
                        <a:t>4 - Realização de Oficina </a:t>
                      </a:r>
                      <a:r>
                        <a:rPr lang="pt-BR" sz="800" kern="0" dirty="0" err="1">
                          <a:effectLst/>
                        </a:rPr>
                        <a:t>on</a:t>
                      </a:r>
                      <a:r>
                        <a:rPr lang="pt-BR" sz="800" kern="0" dirty="0">
                          <a:effectLst/>
                        </a:rPr>
                        <a:t> </a:t>
                      </a:r>
                      <a:r>
                        <a:rPr lang="pt-BR" sz="800" kern="0" dirty="0" err="1">
                          <a:effectLst/>
                        </a:rPr>
                        <a:t>line</a:t>
                      </a:r>
                      <a:r>
                        <a:rPr lang="pt-BR" sz="800" kern="0" dirty="0">
                          <a:effectLst/>
                        </a:rPr>
                        <a:t> (30/11/21) </a:t>
                      </a:r>
                      <a:endParaRPr lang="pt-BR" sz="1100" kern="150" dirty="0">
                        <a:effectLst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 dirty="0">
                          <a:effectLst/>
                        </a:rPr>
                        <a:t> </a:t>
                      </a:r>
                      <a:endParaRPr lang="pt-BR" sz="1100" kern="15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800" kern="0" dirty="0">
                          <a:effectLst/>
                        </a:rPr>
                        <a:t> 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4" marR="65024" marT="0" marB="0" anchor="b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800" kern="0" dirty="0">
                          <a:effectLst/>
                        </a:rPr>
                        <a:t>2º semestre/2021</a:t>
                      </a:r>
                      <a:endParaRPr lang="pt-BR" sz="11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5024" marR="65024" marT="0" marB="0" anchor="ctr"/>
                </a:tc>
                <a:extLst>
                  <a:ext uri="{0D108BD9-81ED-4DB2-BD59-A6C34878D82A}">
                    <a16:rowId xmlns:a16="http://schemas.microsoft.com/office/drawing/2014/main" val="2596706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501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663595"/>
              </p:ext>
            </p:extLst>
          </p:nvPr>
        </p:nvGraphicFramePr>
        <p:xfrm>
          <a:off x="640081" y="714895"/>
          <a:ext cx="10307781" cy="50707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8580">
                  <a:extLst>
                    <a:ext uri="{9D8B030D-6E8A-4147-A177-3AD203B41FA5}">
                      <a16:colId xmlns:a16="http://schemas.microsoft.com/office/drawing/2014/main" val="4046713859"/>
                    </a:ext>
                  </a:extLst>
                </a:gridCol>
                <a:gridCol w="1245871">
                  <a:extLst>
                    <a:ext uri="{9D8B030D-6E8A-4147-A177-3AD203B41FA5}">
                      <a16:colId xmlns:a16="http://schemas.microsoft.com/office/drawing/2014/main" val="564543510"/>
                    </a:ext>
                  </a:extLst>
                </a:gridCol>
                <a:gridCol w="2394605">
                  <a:extLst>
                    <a:ext uri="{9D8B030D-6E8A-4147-A177-3AD203B41FA5}">
                      <a16:colId xmlns:a16="http://schemas.microsoft.com/office/drawing/2014/main" val="260269146"/>
                    </a:ext>
                  </a:extLst>
                </a:gridCol>
                <a:gridCol w="511934">
                  <a:extLst>
                    <a:ext uri="{9D8B030D-6E8A-4147-A177-3AD203B41FA5}">
                      <a16:colId xmlns:a16="http://schemas.microsoft.com/office/drawing/2014/main" val="3527254474"/>
                    </a:ext>
                  </a:extLst>
                </a:gridCol>
                <a:gridCol w="1641973">
                  <a:extLst>
                    <a:ext uri="{9D8B030D-6E8A-4147-A177-3AD203B41FA5}">
                      <a16:colId xmlns:a16="http://schemas.microsoft.com/office/drawing/2014/main" val="426890268"/>
                    </a:ext>
                  </a:extLst>
                </a:gridCol>
                <a:gridCol w="2452778">
                  <a:extLst>
                    <a:ext uri="{9D8B030D-6E8A-4147-A177-3AD203B41FA5}">
                      <a16:colId xmlns:a16="http://schemas.microsoft.com/office/drawing/2014/main" val="3666920917"/>
                    </a:ext>
                  </a:extLst>
                </a:gridCol>
                <a:gridCol w="1122040">
                  <a:extLst>
                    <a:ext uri="{9D8B030D-6E8A-4147-A177-3AD203B41FA5}">
                      <a16:colId xmlns:a16="http://schemas.microsoft.com/office/drawing/2014/main" val="271166905"/>
                    </a:ext>
                  </a:extLst>
                </a:gridCol>
              </a:tblGrid>
              <a:tr h="5070763"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23260" marR="23260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Diagnóstico Situacional 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23260" marR="23260" marT="0" marB="0" anchor="ctr"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Etapa 1 – Elaboração das análises situacionais de saúde por macrorregião e </a:t>
                      </a:r>
                      <a:r>
                        <a:rPr lang="pt-BR" sz="900" b="0" kern="0" dirty="0" err="1">
                          <a:solidFill>
                            <a:schemeClr val="bg1"/>
                          </a:solidFill>
                          <a:effectLst/>
                        </a:rPr>
                        <a:t>pactuação</a:t>
                      </a: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 das prioridades sanitárias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Etapa 2 – Elaboração das análises de capacidade instalada da RAS (incluindo SADT e sistemas de apoio logístico) por macrorregião e </a:t>
                      </a:r>
                      <a:r>
                        <a:rPr lang="pt-BR" sz="900" b="0" kern="0" dirty="0" err="1">
                          <a:solidFill>
                            <a:schemeClr val="bg1"/>
                          </a:solidFill>
                          <a:effectLst/>
                        </a:rPr>
                        <a:t>pactuação</a:t>
                      </a: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 das necessidades de investimentos e qualificação 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Etapa 3 – Elaboração e </a:t>
                      </a:r>
                      <a:r>
                        <a:rPr lang="pt-BR" sz="900" b="0" kern="0" dirty="0" err="1">
                          <a:solidFill>
                            <a:schemeClr val="bg1"/>
                          </a:solidFill>
                          <a:effectLst/>
                        </a:rPr>
                        <a:t>pactuação</a:t>
                      </a: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 dos objetivos estratégicos, metas e responsabilização dos entes federados para qualificação da RAS por macrorregião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23260" marR="23260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23260" marR="23260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3.1- Diagnóstico Situacional: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fontAlgn="auto">
                        <a:buFont typeface="Wingdings" panose="05000000000000000000" pitchFamily="2" charset="2"/>
                        <a:buChar char=""/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Alinhamento conceitual e dos elementos teóricos metodológicos de base;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fontAlgn="auto">
                        <a:buFont typeface="Wingdings" panose="05000000000000000000" pitchFamily="2" charset="2"/>
                        <a:buChar char=""/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Realização das oficinas de planejamento regional integrado com a organização da atenção à saúde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457200" fontAlgn="auto"/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457200" fontAlgn="auto"/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457200" fontAlgn="auto"/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457200" fontAlgn="auto"/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3.2- Elaboração do Plano regional Integrado: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23260" marR="2326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3.1: Diagnóstico Situacional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1- Preparação das programações das oficinas de planejamento regional integrado com a organização da atenção à saúde;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2- Preparação dos insumos e materiais para as oficinas de planejamento regional integrado com a organização da atenção à saúde;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3- Preparação da equipe técnica que irá conduzir o processo de formulação do plano regional integrado. 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4- Capacitação dos gestores e técnicos nos temas regionalização/região de saúde/planejamento regional integrado/planificação da atenção à saúde (alinhamento conceitual e metodológico</a:t>
                      </a:r>
                      <a:r>
                        <a:rPr lang="pt-BR" sz="900" b="0" kern="0" dirty="0" smtClean="0">
                          <a:solidFill>
                            <a:schemeClr val="bg1"/>
                          </a:solidFill>
                          <a:effectLst/>
                        </a:rPr>
                        <a:t>);</a:t>
                      </a:r>
                      <a:endParaRPr lang="pt-BR" sz="9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260" marR="23260" marT="0" marB="0" anchor="ctr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t-BR" sz="900" b="0" kern="0" dirty="0">
                          <a:solidFill>
                            <a:schemeClr val="bg1"/>
                          </a:solidFill>
                          <a:effectLst/>
                        </a:rPr>
                        <a:t>1º semestre/2022</a:t>
                      </a:r>
                      <a:endParaRPr lang="pt-BR" sz="900" b="0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23260" marR="23260" marT="0" marB="0" anchor="ctr"/>
                </a:tc>
                <a:extLst>
                  <a:ext uri="{0D108BD9-81ED-4DB2-BD59-A6C34878D82A}">
                    <a16:rowId xmlns:a16="http://schemas.microsoft.com/office/drawing/2014/main" val="4253058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5558375"/>
      </p:ext>
    </p:extLst>
  </p:cSld>
  <p:clrMapOvr>
    <a:masterClrMapping/>
  </p:clrMapOvr>
</p:sld>
</file>

<file path=ppt/theme/theme1.xml><?xml version="1.0" encoding="utf-8"?>
<a:theme xmlns:a="http://schemas.openxmlformats.org/drawingml/2006/main" name="Fatia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259</TotalTime>
  <Words>1256</Words>
  <Application>Microsoft Office PowerPoint</Application>
  <PresentationFormat>Widescreen</PresentationFormat>
  <Paragraphs>218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2" baseType="lpstr">
      <vt:lpstr>SimSun</vt:lpstr>
      <vt:lpstr>Calibri</vt:lpstr>
      <vt:lpstr>Century Gothic</vt:lpstr>
      <vt:lpstr>Tahoma</vt:lpstr>
      <vt:lpstr>Times New Roman</vt:lpstr>
      <vt:lpstr>Wingdings</vt:lpstr>
      <vt:lpstr>Wingdings 3</vt:lpstr>
      <vt:lpstr>Fatia</vt:lpstr>
      <vt:lpstr>PROJETO DE INCENTIVO FINANCEIRO – PRI portaria 1812</vt:lpstr>
      <vt:lpstr>Objetivo</vt:lpstr>
      <vt:lpstr>Das etapas dos trabalhos</vt:lpstr>
      <vt:lpstr>Apresentação do PowerPoint</vt:lpstr>
      <vt:lpstr>Apresentação do PowerPoint</vt:lpstr>
      <vt:lpstr>Recursos financeiros</vt:lpstr>
      <vt:lpstr>COORDENAÇÃO E EXECUÇÃO DO PROJETO</vt:lpstr>
      <vt:lpstr>ALINHAMENTO PROJETO PROADI-SUS BP E PORTARIA 1812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OBRIGADA!  NGER/SES/MT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 DE INCENTIVO FINANCEIRO - PRI</dc:title>
  <dc:creator>Heliane Saliés</dc:creator>
  <cp:lastModifiedBy>Leda Teixeira Correa Gonçalves</cp:lastModifiedBy>
  <cp:revision>29</cp:revision>
  <dcterms:created xsi:type="dcterms:W3CDTF">2021-10-25T13:22:32Z</dcterms:created>
  <dcterms:modified xsi:type="dcterms:W3CDTF">2022-03-23T16:32:19Z</dcterms:modified>
</cp:coreProperties>
</file>